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81" r:id="rId2"/>
    <p:sldId id="283" r:id="rId3"/>
    <p:sldId id="282" r:id="rId4"/>
    <p:sldId id="263" r:id="rId5"/>
    <p:sldId id="256" r:id="rId6"/>
    <p:sldId id="258" r:id="rId7"/>
    <p:sldId id="259" r:id="rId8"/>
    <p:sldId id="260" r:id="rId9"/>
    <p:sldId id="262" r:id="rId10"/>
    <p:sldId id="264" r:id="rId11"/>
    <p:sldId id="261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301" r:id="rId26"/>
    <p:sldId id="286" r:id="rId27"/>
    <p:sldId id="288" r:id="rId28"/>
    <p:sldId id="289" r:id="rId29"/>
    <p:sldId id="290" r:id="rId30"/>
    <p:sldId id="297" r:id="rId31"/>
    <p:sldId id="291" r:id="rId32"/>
    <p:sldId id="292" r:id="rId33"/>
    <p:sldId id="293" r:id="rId34"/>
    <p:sldId id="294" r:id="rId35"/>
    <p:sldId id="295" r:id="rId36"/>
    <p:sldId id="296" r:id="rId37"/>
    <p:sldId id="298" r:id="rId38"/>
    <p:sldId id="284" r:id="rId39"/>
    <p:sldId id="285" r:id="rId40"/>
    <p:sldId id="299" r:id="rId41"/>
    <p:sldId id="30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600CC"/>
    <a:srgbClr val="CC3399"/>
    <a:srgbClr val="CC0066"/>
    <a:srgbClr val="009900"/>
    <a:srgbClr val="FF0066"/>
    <a:srgbClr val="00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8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72414-23AB-4E68-B2DE-602BB4CF28D7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656CB-461D-4666-9695-E996E59DFD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1 - жилой дом; 2 -цветник; 3 – теплица,4 – баня; 5 - бак с водой; 6 - огород для овощей; 7 - плодово-ягодные кустарники.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56CB-461D-4666-9695-E996E59DFD0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7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1 - жилой дом; 2 -цветник; 3 –теплица;4 – баня; 5 - бак с водой; 6 - огород для овощей;7 - плодово-ягодные кустарники;.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56CB-461D-4666-9695-E996E59DFD0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3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56CB-461D-4666-9695-E996E59DFD0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8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E98-E5C0-4B88-9353-C2300521B1D2}" type="datetime1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A1BB-03CB-406C-937D-094095BF6539}" type="datetime1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D7D-51F9-4269-9215-2BAD982159A9}" type="datetime1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C0F8-542E-44B6-BC58-1187A1BBB662}" type="datetime1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DF90-E2ED-42CF-A857-5E0D340C23DC}" type="datetime1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640-D0AD-4C29-875F-8FEE04D499FD}" type="datetime1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19CE-9812-4F87-A18D-5F42DEAFEF73}" type="datetime1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B1D8-FC03-4066-BB5D-11AA4445073B}" type="datetime1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CB0D-83DD-44BD-B857-CC3B0C8A6058}" type="datetime1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6FDC-6E3C-442B-8BEE-4FF317BFDBA8}" type="datetime1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12D4-C245-4E9D-A0B7-963720CCB216}" type="datetime1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7B1DC-83AA-4AA7-9D06-2F9FC11CF9F9}" type="datetime1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2.wmf"/><Relationship Id="rId3" Type="http://schemas.openxmlformats.org/officeDocument/2006/relationships/image" Target="../media/image14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Приемы решения практико-ориентированных задач нового типа  ОГЭ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652120" y="6110294"/>
            <a:ext cx="2920408" cy="55010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rgbClr val="0099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о земледелии в горных районах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10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xn--80aaasqmjacq0cd6n.xn--p1ai/public/1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3" y="4786322"/>
            <a:ext cx="2500298" cy="175735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8501122" cy="3429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горных районах, особенно в южных широтах с влажным климатом, земледельцы на склонах гор устраивают террасы.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Земледельческие террасы - это горизонтальные площадки, напоминающие ступени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Во время дождя вода стекает с верхних террас вниз по специальным каналам. Поэтому почва на террасах не размывается и урожай не страдает. Медленный сток воды с вершины склона вниз с террасы на террасу позволяет выращивать даже влаголюбивые культуры. В Юго-Восточной Азии террасное земледелие широко применяется для производства риса, а в Средиземноморье - для выращивания винограда и оливковых деревьев. Возделывание культур на террасах повышает урожайность, но требует тяжелого ручного труда.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3500438"/>
            <a:ext cx="4500562" cy="314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Земледелец владеет несколькими участками, один из которых расположен на склоне холма.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Ширина участка 50 м, а верхняя точка находится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на высоте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16 м от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подножия.</a:t>
            </a:r>
            <a:endParaRPr lang="ru-RU" sz="2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89"/>
            <a:ext cx="4214842" cy="28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11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00166" y="5929330"/>
            <a:ext cx="2500330" cy="642966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3250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214313" y="1"/>
            <a:ext cx="8715375" cy="12858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Земледелец на расчищенном склоне холма выращивает мускатный орех.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Какова площадь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отведенная под посевы?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дайте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 квадратных метрах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285860"/>
            <a:ext cx="65722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теореме Пифагора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= √16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4225 = 65м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S= a ∙ b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площадь прямоугольника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террасы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50 · 65 = 3250 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baseline="30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642910" y="2000240"/>
            <a:ext cx="1485904" cy="1771656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единительная линия 12"/>
          <p:cNvCxnSpPr>
            <a:endCxn id="9" idx="4"/>
          </p:cNvCxnSpPr>
          <p:nvPr/>
        </p:nvCxnSpPr>
        <p:spPr>
          <a:xfrm rot="16200000" flipH="1">
            <a:off x="500034" y="2143116"/>
            <a:ext cx="1771656" cy="148590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14282" y="2643182"/>
            <a:ext cx="10086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а=</a:t>
            </a:r>
            <a:r>
              <a:rPr lang="ru-RU" sz="3200" b="1" dirty="0" smtClean="0">
                <a:solidFill>
                  <a:srgbClr val="FF0000"/>
                </a:solidFill>
              </a:rPr>
              <a:t>16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42910" y="3857628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b=</a:t>
            </a:r>
            <a:r>
              <a:rPr lang="ru-RU" sz="3200" b="1" dirty="0" smtClean="0">
                <a:solidFill>
                  <a:srgbClr val="FF0000"/>
                </a:solidFill>
              </a:rPr>
              <a:t>63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357290" y="2285992"/>
            <a:ext cx="356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000364" y="2071678"/>
            <a:ext cx="12144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643438" y="2071678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 descr="http://xn--80aaasqmjacq0cd6n.xn--p1ai/public/1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00438"/>
            <a:ext cx="3857652" cy="2711389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12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/>
      <p:bldP spid="9" grpId="0" animBg="1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1"/>
            <a:ext cx="8401080" cy="278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Земледелец решил устроить террасы на своем участке (см. рисунок ниже), чтобы выращивать рис, пшено и кукурузу. Строительство террас возможно, если угол склона (уклон) не больше 50% (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тангенс угла склона </a:t>
            </a:r>
            <a:r>
              <a:rPr lang="ru-RU" sz="2400" b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умноженный на 100%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). Удовлетворяет ли склон холма этим требованиям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Сколько процентов составляет уклон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Ответ округлите до десятых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xn--80aaasqmjacq0cd6n.xn--p1ai/public/1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248150" cy="1724025"/>
          </a:xfrm>
          <a:prstGeom prst="rect">
            <a:avLst/>
          </a:prstGeom>
          <a:noFill/>
        </p:spPr>
      </p:pic>
      <p:graphicFrame>
        <p:nvGraphicFramePr>
          <p:cNvPr id="26627" name="Object 1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7411569"/>
              </p:ext>
            </p:extLst>
          </p:nvPr>
        </p:nvGraphicFramePr>
        <p:xfrm>
          <a:off x="3140075" y="2786063"/>
          <a:ext cx="5843588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Уравнение" r:id="rId4" imgW="3416040" imgH="685800" progId="Equation.3">
                  <p:embed/>
                </p:oleObj>
              </mc:Choice>
              <mc:Fallback>
                <p:oleObj name="Уравнение" r:id="rId4" imgW="3416040" imgH="685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2786063"/>
                        <a:ext cx="5843588" cy="11731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13"/>
          <p:cNvGraphicFramePr>
            <a:graphicFrameLocks noChangeAspect="1"/>
          </p:cNvGraphicFramePr>
          <p:nvPr/>
        </p:nvGraphicFramePr>
        <p:xfrm>
          <a:off x="4857752" y="4000504"/>
          <a:ext cx="1500198" cy="930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Формула" r:id="rId6" imgW="634680" imgH="393480" progId="Equation.3">
                  <p:embed/>
                </p:oleObj>
              </mc:Choice>
              <mc:Fallback>
                <p:oleObj name="Формула" r:id="rId6" imgW="6346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4000504"/>
                        <a:ext cx="1500198" cy="93092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13"/>
          <p:cNvGraphicFramePr>
            <a:graphicFrameLocks noChangeAspect="1"/>
          </p:cNvGraphicFramePr>
          <p:nvPr/>
        </p:nvGraphicFramePr>
        <p:xfrm>
          <a:off x="571472" y="5000636"/>
          <a:ext cx="52498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Формула" r:id="rId8" imgW="2222280" imgH="469800" progId="Equation.3">
                  <p:embed/>
                </p:oleObj>
              </mc:Choice>
              <mc:Fallback>
                <p:oleObj name="Формула" r:id="rId8" imgW="2222280" imgH="469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5000636"/>
                        <a:ext cx="5249863" cy="1111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одержимое 2"/>
          <p:cNvSpPr txBox="1">
            <a:spLocks/>
          </p:cNvSpPr>
          <p:nvPr/>
        </p:nvSpPr>
        <p:spPr>
          <a:xfrm>
            <a:off x="3143240" y="2786058"/>
            <a:ext cx="1928826" cy="500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Решение: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6143636" y="6000768"/>
            <a:ext cx="2500330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25,4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13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xn--80aaasqmjacq0cd6n.xn--p1ai/public/1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4048680" cy="16430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8501122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3.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На сколько процентов сократилась посевная площадь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после того, как земледелец устроил террасы?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Ответ округлите до десятых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714488"/>
            <a:ext cx="9144000" cy="5143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ширина каждой ступени: 63 : 6 =10,5м</a:t>
            </a:r>
          </a:p>
          <a:p>
            <a:pPr marL="25200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площадь одной террасы : 10,5 · 50 = 525 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5200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площадь всех шести террас 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525 · 6 = 3 150 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посевная площадь склона изначально была : 3 250 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стала : 3 150 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xn--80aaasqmjacq0cd6n.xn--p1ai/public/1077.jpg"/>
          <p:cNvPicPr>
            <a:picLocks noChangeAspect="1" noChangeArrowheads="1"/>
          </p:cNvPicPr>
          <p:nvPr/>
        </p:nvPicPr>
        <p:blipFill>
          <a:blip r:embed="rId4"/>
          <a:srcRect r="43820" b="59951"/>
          <a:stretch>
            <a:fillRect/>
          </a:stretch>
        </p:blipFill>
        <p:spPr bwMode="auto">
          <a:xfrm>
            <a:off x="500034" y="4286256"/>
            <a:ext cx="2214578" cy="1218018"/>
          </a:xfrm>
          <a:prstGeom prst="rect">
            <a:avLst/>
          </a:prstGeom>
          <a:noFill/>
        </p:spPr>
      </p:pic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85720" y="5357826"/>
          <a:ext cx="56070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Формула" r:id="rId5" imgW="2374560" imgH="431640" progId="Equation.3">
                  <p:embed/>
                </p:oleObj>
              </mc:Choice>
              <mc:Fallback>
                <p:oleObj name="Формула" r:id="rId5" imgW="23745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5357826"/>
                        <a:ext cx="5607050" cy="1022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http://xn--80aaasqmjacq0cd6n.xn--p1ai/public/1077.jpg"/>
          <p:cNvPicPr>
            <a:picLocks noChangeAspect="1" noChangeArrowheads="1"/>
          </p:cNvPicPr>
          <p:nvPr/>
        </p:nvPicPr>
        <p:blipFill>
          <a:blip r:embed="rId4"/>
          <a:srcRect t="40049" r="49438" b="30825"/>
          <a:stretch>
            <a:fillRect/>
          </a:stretch>
        </p:blipFill>
        <p:spPr bwMode="auto">
          <a:xfrm>
            <a:off x="2786050" y="4357694"/>
            <a:ext cx="2143140" cy="952507"/>
          </a:xfrm>
          <a:prstGeom prst="rect">
            <a:avLst/>
          </a:prstGeom>
          <a:noFill/>
        </p:spPr>
      </p:pic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5095875" y="4214813"/>
          <a:ext cx="35369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Формула" r:id="rId7" imgW="1815840" imgH="393480" progId="Equation.3">
                  <p:embed/>
                </p:oleObj>
              </mc:Choice>
              <mc:Fallback>
                <p:oleObj name="Формула" r:id="rId7" imgW="18158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4214813"/>
                        <a:ext cx="3536950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одержимое 3"/>
          <p:cNvSpPr txBox="1">
            <a:spLocks/>
          </p:cNvSpPr>
          <p:nvPr/>
        </p:nvSpPr>
        <p:spPr>
          <a:xfrm>
            <a:off x="6143636" y="6000768"/>
            <a:ext cx="2500330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3,1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14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1"/>
            <a:ext cx="8643998" cy="22860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Земледелец получает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700 г бурого риса с одного квадратного метра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засеянной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площади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При шлифовке из бурого риса получается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белый рис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но при этом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теряется 14% массы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Сколько килограммов белого риса получит земледелец со всего своего участка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500306"/>
            <a:ext cx="8429684" cy="22145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м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- 700 г бурого риса,      3 150 м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- ? бурого риса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3 150 · 700 = 2 205 000 г = 2 205 кг бурого риса.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 – 14 =86% массы риса останется при шлифовке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86% от 2 205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кг=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2 205 · 0,86 = 1 896,3 кг белого риса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5000636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1 896,3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ru-R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1"/>
            <a:ext cx="8572560" cy="18573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таблице дана урожайность культур, которые может засеять земледелец на своем террасированном участке. За год обычно собирают два урожая - летом и осенью. По данным таблицы посчитайте </a:t>
            </a: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наибольшее число килограммов урожая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которое может собрать земледелец с участка </a:t>
            </a: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один год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если он может засевать разные культуры.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4143380"/>
            <a:ext cx="8401080" cy="17859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>
              <a:buNone/>
            </a:pP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1-й урожай выгодно выращивать рис</a:t>
            </a:r>
          </a:p>
          <a:p>
            <a:pPr>
              <a:buNone/>
            </a:pP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2-й урожай выгодно выращивать пшено</a:t>
            </a:r>
          </a:p>
          <a:p>
            <a:pPr>
              <a:buNone/>
            </a:pP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Известно, что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посевная площадь была 3 150 м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700 · 3 150 + 650 · 3 150 = 4 252 500 г = 4 252,5 кг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928802"/>
          <a:ext cx="8358245" cy="21431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6461"/>
                <a:gridCol w="1887346"/>
                <a:gridCol w="1977219"/>
                <a:gridCol w="1977219"/>
              </a:tblGrid>
              <a:tr h="46590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Пшено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3862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1-й урожай (июнь)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700 г/м</a:t>
                      </a:r>
                      <a:r>
                        <a:rPr lang="ru-RU" sz="1800" b="0" i="0" kern="1200" baseline="300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2400" b="1" dirty="0"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600 г/м</a:t>
                      </a:r>
                      <a:r>
                        <a:rPr lang="ru-RU" sz="1800" b="0" i="0" kern="1200" baseline="300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2400" b="1" dirty="0"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выращивают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62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2-й урожай (сентябрь)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600 г/м</a:t>
                      </a:r>
                      <a:r>
                        <a:rPr lang="ru-RU" sz="1800" b="0" i="0" kern="1200" baseline="300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2400" b="1" dirty="0" smtClean="0"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выращивают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650 г/м</a:t>
                      </a:r>
                      <a:r>
                        <a:rPr lang="ru-RU" sz="1800" b="0" i="0" kern="1200" baseline="300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2400" b="1" dirty="0"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29256" y="5929330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4252,5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о мобильном интернете и тарифе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17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19288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графике точками изображено количество минут, потраченных на исходящие вызовы, и количество гигабайтов мобильного интернета, израсходованных абонентом в процессе пользования смартфоном, за каждый месяц 2018 года. Для удобства точки, соответствующие минутам и гигабайтам, соединены сплошными и пунктирными линиями соответственно.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304" y="2192016"/>
            <a:ext cx="807549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85786" y="2500306"/>
            <a:ext cx="642942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643834" y="2500306"/>
            <a:ext cx="785818" cy="71438"/>
          </a:xfrm>
          <a:prstGeom prst="line">
            <a:avLst/>
          </a:prstGeom>
          <a:ln w="28575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18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2148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течение года абонент пользовался тарифом "Стандартный",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абонентская плата по которому составляла 400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рублей в месяц. При условии нахождения абонента на территории РФ в абонентскую плату тарифа "Стандартный" входит:</a:t>
            </a:r>
          </a:p>
          <a:p>
            <a:pPr marL="0" indent="0">
              <a:buFontTx/>
              <a:buChar char="-"/>
            </a:pP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пакет минут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включающий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350 минут исходящих вызовов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номера, зарегистрированные на территории РФ;</a:t>
            </a:r>
          </a:p>
          <a:p>
            <a:pPr marL="0" indent="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пакет интернета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включающий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2.8 гигабайта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мобильного интернета;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пакет SMS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включающий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150 SMS в месяц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безлимитные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бесплатные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входящие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вызовы.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 минут, интернета и SMS сверх пакета указана в таблице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3786191"/>
          <a:ext cx="8429684" cy="1949232"/>
        </p:xfrm>
        <a:graphic>
          <a:graphicData uri="http://schemas.openxmlformats.org/drawingml/2006/table">
            <a:tbl>
              <a:tblPr firstRow="1" bandRow="1">
                <a:solidFill>
                  <a:srgbClr val="FF9999"/>
                </a:solidFill>
                <a:tableStyleId>{93296810-A885-4BE3-A3E7-6D5BEEA58F35}</a:tableStyleId>
              </a:tblPr>
              <a:tblGrid>
                <a:gridCol w="5980033"/>
                <a:gridCol w="2449651"/>
              </a:tblGrid>
              <a:tr h="4826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Исходящие вызовы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3руб./мин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66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Мобильный интернет: дополнительные пакеты по 0,4 Гб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90руб. за пакет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1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SMS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3руб./шт.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5657671"/>
            <a:ext cx="89864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Абонент не пользовался услугами связи в роуминге и не звонил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номера, зарегистрированные за рубежом. За весь год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абонент отправил 140 SMS.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19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Что нужно уметь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4911741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ru-RU" sz="2800" b="1" dirty="0" smtClean="0">
                <a:latin typeface="Arial Black" pitchFamily="34" charset="0"/>
              </a:rPr>
              <a:t>Выделять ключевые фразы и основные вопросы из текста заданий.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Уметь выполнять арифметические действия с натуральными числами, десятичными и обыкновенными дробями, производить возведение числа в степень, извлекать арифметический квадратный корень из числа.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Уметь переводить единицы измерения.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Уметь округлять числа.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Уметь находить число от процента и проценты от числа. 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Уметь находить часть от числа и число по его части.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Применять основное свойство пропорции.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Уметь решать уравнения, неравенства.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Разбираться в изображениях рисунков, планов и масштабе фигур на рисунках.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Анализировать и пользоваться информацией  из таблиц.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Анализировать и пользоваться заданными графиками.</a:t>
            </a:r>
            <a:endParaRPr lang="en-US" sz="2800" b="1" baseline="30000" dirty="0" smtClean="0">
              <a:latin typeface="Arial Black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643702" y="6607966"/>
            <a:ext cx="2286016" cy="535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 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2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472518" cy="657227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Определите, какие месяцы соответствуют указанному в таблице количеству израсходованных гигабайтов.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28736"/>
          <a:ext cx="8358244" cy="11707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2902"/>
                <a:gridCol w="1539677"/>
                <a:gridCol w="1539677"/>
                <a:gridCol w="1612994"/>
                <a:gridCol w="1612994"/>
              </a:tblGrid>
              <a:tr h="364806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Израсходо</a:t>
                      </a:r>
                      <a:endParaRPr lang="ru-RU" sz="16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ванные минуты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91597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Номера месяцев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13634" y="2357430"/>
            <a:ext cx="88303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таблицу, в ответ запишите подряд числа,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соответствующие номерам месяцев, без пробелов, запятых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других дополнительных символов (например, для мая,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января, ноября, августа, в ответ нужно записать число 51118).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6643670" y="4643446"/>
            <a:ext cx="2500330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5624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583820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00438"/>
            <a:ext cx="9144000" cy="264320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marL="0" indent="0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Ноябрь - это 11 месяц. По графику определяем, сколько абонент наговорил минут и использовал гигабайт. Итого: 375 минут и 3,2 Гб.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Тариф стоит 400 рублей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включает в себя : 350 минут и 2,8 Гб Интернета</a:t>
            </a:r>
            <a:r>
              <a:rPr lang="ru-RU" sz="8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Значит, оплатит абонент должен : 1)за 375-350 =25 мин, </a:t>
            </a:r>
          </a:p>
          <a:p>
            <a:pPr marL="0" indent="0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25 мин. ∙ 3руб./ мин.=75руб.</a:t>
            </a:r>
          </a:p>
          <a:p>
            <a:pPr fontAlgn="ctr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2)3,2 Гб -2,8 Гб = 0,4 Гб - 90руб. (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Мобильный интернет: дополнительные пакеты по 0,4 Гб-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90руб. за пакет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Итого за ноябрь: 400руб. + 75руб. + 90 руб. =565 руб.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14874" y="-1628775"/>
            <a:ext cx="46672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63753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Сколько рублей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потратил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абонент на услуги связи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 ноябре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14414" y="1000108"/>
            <a:ext cx="3929090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963983" y="2035959"/>
            <a:ext cx="2358248" cy="79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одержимое 3"/>
          <p:cNvSpPr txBox="1">
            <a:spLocks/>
          </p:cNvSpPr>
          <p:nvPr/>
        </p:nvSpPr>
        <p:spPr>
          <a:xfrm>
            <a:off x="6215074" y="6000768"/>
            <a:ext cx="2500330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565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21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857240" y="0"/>
            <a:ext cx="742952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месяцев в 2018 году абонент превышал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лимит по пакету исходящих минут?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351" y="1285860"/>
            <a:ext cx="605186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14546" y="2000240"/>
            <a:ext cx="4429156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85720" y="4500570"/>
            <a:ext cx="885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Тариф стоит 400 рублей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включает в себя : 350 минут и 2,8 Гб Интернета</a:t>
            </a:r>
            <a:endParaRPr lang="ru-RU" sz="2000" dirty="0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7429520" y="785794"/>
            <a:ext cx="2500330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95525" y="4929198"/>
            <a:ext cx="8948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Сколько месяцев в 2018 году абонент превышал лимит либо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пакету минут, либо по пакету мобильного интернета?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6429388" y="5929330"/>
            <a:ext cx="2500330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857232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месяцы 11 и 12</a:t>
            </a:r>
          </a:p>
        </p:txBody>
      </p:sp>
      <p:sp>
        <p:nvSpPr>
          <p:cNvPr id="13" name="Freeform 113"/>
          <p:cNvSpPr>
            <a:spLocks/>
          </p:cNvSpPr>
          <p:nvPr/>
        </p:nvSpPr>
        <p:spPr bwMode="auto">
          <a:xfrm>
            <a:off x="2214546" y="1428736"/>
            <a:ext cx="4429156" cy="571504"/>
          </a:xfrm>
          <a:custGeom>
            <a:avLst/>
            <a:gdLst>
              <a:gd name="T0" fmla="*/ 32 w 5824"/>
              <a:gd name="T1" fmla="*/ 904 h 904"/>
              <a:gd name="T2" fmla="*/ 5824 w 5824"/>
              <a:gd name="T3" fmla="*/ 904 h 904"/>
              <a:gd name="T4" fmla="*/ 5816 w 5824"/>
              <a:gd name="T5" fmla="*/ 0 h 904"/>
              <a:gd name="T6" fmla="*/ 0 w 5824"/>
              <a:gd name="T7" fmla="*/ 0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5824"/>
              <a:gd name="T13" fmla="*/ 0 h 904"/>
              <a:gd name="T14" fmla="*/ 5824 w 5824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24" h="904">
                <a:moveTo>
                  <a:pt x="32" y="904"/>
                </a:moveTo>
                <a:lnTo>
                  <a:pt x="5824" y="904"/>
                </a:lnTo>
                <a:lnTo>
                  <a:pt x="5816" y="0"/>
                </a:lnTo>
                <a:lnTo>
                  <a:pt x="0" y="0"/>
                </a:lnTo>
              </a:path>
            </a:pathLst>
          </a:custGeom>
          <a:solidFill>
            <a:srgbClr val="FF66FF">
              <a:alpha val="30196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5857892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месяцы  2, 4, 10, 11 и 12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22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7" grpId="0"/>
      <p:bldP spid="8" grpId="0"/>
      <p:bldP spid="54277" grpId="0"/>
      <p:bldP spid="11" grpId="0"/>
      <p:bldP spid="12" grpId="0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535769" y="0"/>
            <a:ext cx="8072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конце 2018 года оператор связи предложил абоненту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перейти на новый тариф, условия которого приведены в таблице.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142984"/>
          <a:ext cx="5072098" cy="4861560"/>
        </p:xfrm>
        <a:graphic>
          <a:graphicData uri="http://schemas.openxmlformats.org/drawingml/2006/table">
            <a:tbl>
              <a:tblPr firstRow="1" bandRow="1">
                <a:solidFill>
                  <a:srgbClr val="FF9999"/>
                </a:solidFill>
                <a:tableStyleId>{93296810-A885-4BE3-A3E7-6D5BEEA58F35}</a:tableStyleId>
              </a:tblPr>
              <a:tblGrid>
                <a:gridCol w="3598156"/>
                <a:gridCol w="1473942"/>
              </a:tblGrid>
              <a:tr h="35169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Стоимость перехода на тариф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 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Абонентская плата в месяц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350 руб.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 grid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абонентскую плату ежемесячно включены: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пакет исходящих минут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300 минут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пакет мобильного интернета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Гб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пакет SMS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SMS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 расходования пакетов: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входящие вызовы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j-lt"/>
                          <a:ea typeface="Times New Roman"/>
                          <a:cs typeface="Times New Roman"/>
                        </a:rPr>
                        <a:t>0 руб./мин.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исходящие вызовы*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3 руб</a:t>
                      </a: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./мин.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мобильный </a:t>
                      </a: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интернет: дополнительные пакеты по 1 Гб интернет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200 руб</a:t>
                      </a: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. за </a:t>
                      </a: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пакет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j-lt"/>
                          <a:ea typeface="Times New Roman"/>
                          <a:cs typeface="Times New Roman"/>
                        </a:rPr>
                        <a:t>SMS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руб./шт.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14282" y="5929330"/>
            <a:ext cx="49292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*исходящие вызовы на номера, зарегистрированные на территории РФ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5546540" y="1071546"/>
            <a:ext cx="372935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Абонент решает, перейти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 ему на новый тариф,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посчитав, сколько бы он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потратил на услуги связи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за2018 г., если бы пользовался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им. Если получится меньше,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он потратил фактически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2018 г., то абонент примет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сменить тариф.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Перейдет ли абонент 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новый тариф?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ответ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ежемесячную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абонентскую плату по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тарифу, который выберет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абонент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2019 год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23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3" grpId="1"/>
      <p:bldP spid="66564" grpId="0"/>
      <p:bldP spid="66564" grpId="1"/>
      <p:bldP spid="665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605186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071810"/>
            <a:ext cx="885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Настоящий тариф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стоит 400 рублей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себя :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350 минут и 2,8 Гб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Интернета.</a:t>
            </a:r>
          </a:p>
          <a:p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Сверх пакета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исходящие вызовы- 3руб./ мин, мобильный интернет по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0,4 Гб- 90руб. за пакет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862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год потратил абонент на настоящем тарифе : 400 ∙ 12 = 4800руб.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абонен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плата , всего: 4800+ 45(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+ 90(а) +45(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)+165(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+75(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5220руб.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8423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год потратит абонент, если 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перейдет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на новый тариф 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350 ∙ 12 = 4200руб.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абонен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платы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4200 +75(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+154(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+ 75(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+229(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+225(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)=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4958руб.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6786578" y="6000768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929198"/>
            <a:ext cx="8858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Новый тариф стоит 350 рублей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включает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себя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300 минут и 3 Гб Интернета. Сверх пакета: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исходящие вызовы- 3руб./ мин, мобильный интернет по 1 Гб- 200руб. за пакет</a:t>
            </a:r>
            <a:endParaRPr lang="ru-RU" sz="2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14422"/>
            <a:ext cx="4500594" cy="15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13"/>
          <p:cNvSpPr>
            <a:spLocks/>
          </p:cNvSpPr>
          <p:nvPr/>
        </p:nvSpPr>
        <p:spPr bwMode="auto">
          <a:xfrm>
            <a:off x="2714612" y="642918"/>
            <a:ext cx="4500594" cy="571504"/>
          </a:xfrm>
          <a:custGeom>
            <a:avLst/>
            <a:gdLst>
              <a:gd name="T0" fmla="*/ 32 w 5824"/>
              <a:gd name="T1" fmla="*/ 904 h 904"/>
              <a:gd name="T2" fmla="*/ 5824 w 5824"/>
              <a:gd name="T3" fmla="*/ 904 h 904"/>
              <a:gd name="T4" fmla="*/ 5816 w 5824"/>
              <a:gd name="T5" fmla="*/ 0 h 904"/>
              <a:gd name="T6" fmla="*/ 0 w 5824"/>
              <a:gd name="T7" fmla="*/ 0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5824"/>
              <a:gd name="T13" fmla="*/ 0 h 904"/>
              <a:gd name="T14" fmla="*/ 5824 w 5824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24" h="904">
                <a:moveTo>
                  <a:pt x="32" y="904"/>
                </a:moveTo>
                <a:lnTo>
                  <a:pt x="5824" y="904"/>
                </a:lnTo>
                <a:lnTo>
                  <a:pt x="5816" y="0"/>
                </a:lnTo>
                <a:lnTo>
                  <a:pt x="0" y="0"/>
                </a:lnTo>
              </a:path>
            </a:pathLst>
          </a:custGeom>
          <a:solidFill>
            <a:srgbClr val="FF66FF">
              <a:alpha val="30196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13"/>
          <p:cNvSpPr>
            <a:spLocks/>
          </p:cNvSpPr>
          <p:nvPr/>
        </p:nvSpPr>
        <p:spPr bwMode="auto">
          <a:xfrm>
            <a:off x="2714612" y="285728"/>
            <a:ext cx="4500594" cy="571504"/>
          </a:xfrm>
          <a:custGeom>
            <a:avLst/>
            <a:gdLst>
              <a:gd name="T0" fmla="*/ 32 w 5824"/>
              <a:gd name="T1" fmla="*/ 904 h 904"/>
              <a:gd name="T2" fmla="*/ 5824 w 5824"/>
              <a:gd name="T3" fmla="*/ 904 h 904"/>
              <a:gd name="T4" fmla="*/ 5816 w 5824"/>
              <a:gd name="T5" fmla="*/ 0 h 904"/>
              <a:gd name="T6" fmla="*/ 0 w 5824"/>
              <a:gd name="T7" fmla="*/ 0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5824"/>
              <a:gd name="T13" fmla="*/ 0 h 904"/>
              <a:gd name="T14" fmla="*/ 5824 w 5824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24" h="904">
                <a:moveTo>
                  <a:pt x="32" y="904"/>
                </a:moveTo>
                <a:lnTo>
                  <a:pt x="5824" y="904"/>
                </a:lnTo>
                <a:lnTo>
                  <a:pt x="5816" y="0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40000"/>
              <a:lumOff val="60000"/>
              <a:alpha val="30196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24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58281 -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0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4074 L -1.01737 0.106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46458 0.472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о теплице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25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164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Сергей Петрович решил построить на дачном участке</a:t>
            </a:r>
          </a:p>
          <a:p>
            <a:r>
              <a:rPr lang="ru-RU" u="sng" dirty="0" smtClean="0"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ru-RU" b="1" u="sng" dirty="0" smtClean="0">
                <a:solidFill>
                  <a:srgbClr val="009900"/>
                </a:solidFill>
                <a:latin typeface="Arial Black" pitchFamily="34" charset="0"/>
              </a:rPr>
              <a:t>теплицу</a:t>
            </a:r>
            <a:r>
              <a:rPr lang="ru-RU" u="sng" dirty="0" smtClean="0"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ru-RU" b="1" u="sng" dirty="0" smtClean="0">
                <a:solidFill>
                  <a:srgbClr val="009900"/>
                </a:solidFill>
                <a:latin typeface="Arial Black" pitchFamily="34" charset="0"/>
              </a:rPr>
              <a:t>длиной 4м</a:t>
            </a:r>
            <a:r>
              <a:rPr lang="ru-RU" dirty="0" smtClean="0">
                <a:solidFill>
                  <a:srgbClr val="009900"/>
                </a:solidFill>
                <a:latin typeface="Arial Black" pitchFamily="34" charset="0"/>
              </a:rPr>
              <a:t>.</a:t>
            </a:r>
            <a:r>
              <a:rPr lang="ru-RU" dirty="0" smtClean="0">
                <a:latin typeface="Arial Black" pitchFamily="34" charset="0"/>
              </a:rPr>
              <a:t> Для этого сделал прямоугольный фундамент. Для каркаса теплицы Сергей Петрович заказал металлические  </a:t>
            </a:r>
            <a:r>
              <a:rPr lang="ru-RU" b="1" u="sng" dirty="0" smtClean="0">
                <a:solidFill>
                  <a:srgbClr val="009900"/>
                </a:solidFill>
                <a:latin typeface="Arial Black" pitchFamily="34" charset="0"/>
              </a:rPr>
              <a:t>дуги в форме полуокружностей</a:t>
            </a:r>
            <a:r>
              <a:rPr lang="ru-RU" u="sng" dirty="0" smtClean="0"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ru-RU" b="1" u="sng" dirty="0" smtClean="0">
                <a:solidFill>
                  <a:srgbClr val="009900"/>
                </a:solidFill>
                <a:latin typeface="Arial Black" pitchFamily="34" charset="0"/>
              </a:rPr>
              <a:t>длиной 5м</a:t>
            </a:r>
          </a:p>
          <a:p>
            <a:r>
              <a:rPr lang="ru-RU" dirty="0" smtClean="0"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каждая и покрытие для обтяжки. Отдельно требуется купить пленку для передней и задней стенок  теплицы. В передней стенке планируется </a:t>
            </a:r>
            <a:r>
              <a:rPr lang="ru-RU" b="1" u="sng" dirty="0" smtClean="0">
                <a:solidFill>
                  <a:srgbClr val="009900"/>
                </a:solidFill>
                <a:latin typeface="Arial Black" pitchFamily="34" charset="0"/>
              </a:rPr>
              <a:t>вход</a:t>
            </a:r>
            <a:r>
              <a:rPr lang="ru-RU" dirty="0" smtClean="0">
                <a:latin typeface="Arial Black" pitchFamily="34" charset="0"/>
              </a:rPr>
              <a:t>, показанный на рисунке</a:t>
            </a:r>
          </a:p>
          <a:p>
            <a:r>
              <a:rPr lang="ru-RU" dirty="0" smtClean="0"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ru-RU" b="1" u="sng" dirty="0" smtClean="0">
                <a:solidFill>
                  <a:srgbClr val="009900"/>
                </a:solidFill>
                <a:latin typeface="Arial Black" pitchFamily="34" charset="0"/>
              </a:rPr>
              <a:t>прямоугольником ВСС1В1</a:t>
            </a:r>
            <a:r>
              <a:rPr lang="ru-RU" dirty="0" smtClean="0">
                <a:solidFill>
                  <a:srgbClr val="009900"/>
                </a:solidFill>
                <a:latin typeface="Arial Black" pitchFamily="34" charset="0"/>
              </a:rPr>
              <a:t>, </a:t>
            </a:r>
            <a:r>
              <a:rPr lang="ru-RU" dirty="0" smtClean="0">
                <a:latin typeface="Arial Black" pitchFamily="34" charset="0"/>
              </a:rPr>
              <a:t>где точки В,О,С делят отрезок А</a:t>
            </a:r>
            <a:r>
              <a:rPr lang="en-US" dirty="0" smtClean="0">
                <a:latin typeface="Arial Black" pitchFamily="34" charset="0"/>
              </a:rPr>
              <a:t>D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на четыре равные части. Внутри теплицы Сергей Петрович планирует сделать </a:t>
            </a:r>
            <a:r>
              <a:rPr lang="ru-RU" b="1" u="sng" dirty="0" smtClean="0">
                <a:solidFill>
                  <a:srgbClr val="009900"/>
                </a:solidFill>
                <a:latin typeface="Arial Black" pitchFamily="34" charset="0"/>
              </a:rPr>
              <a:t>три грядки по длине теплицы</a:t>
            </a:r>
            <a:r>
              <a:rPr lang="ru-RU" u="sng" dirty="0" smtClean="0"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– одну центральную широкую грядку и две узкие грядки по краям. Между грядками будут </a:t>
            </a:r>
            <a:r>
              <a:rPr lang="ru-RU" b="1" u="sng" dirty="0" smtClean="0">
                <a:solidFill>
                  <a:srgbClr val="009900"/>
                </a:solidFill>
                <a:latin typeface="Arial Black" pitchFamily="34" charset="0"/>
              </a:rPr>
              <a:t>дорожки  шириной 40см</a:t>
            </a:r>
            <a:r>
              <a:rPr lang="ru-RU" dirty="0" smtClean="0">
                <a:latin typeface="Arial Black" pitchFamily="34" charset="0"/>
              </a:rPr>
              <a:t>, для которых необходимо купить </a:t>
            </a:r>
            <a:r>
              <a:rPr lang="ru-RU" u="sng" dirty="0" smtClean="0">
                <a:solidFill>
                  <a:srgbClr val="009900"/>
                </a:solidFill>
                <a:latin typeface="Arial Black" pitchFamily="34" charset="0"/>
              </a:rPr>
              <a:t>тротуарную плитку</a:t>
            </a:r>
            <a:r>
              <a:rPr lang="ru-RU" dirty="0" smtClean="0"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ru-RU" u="sng" dirty="0" smtClean="0">
                <a:solidFill>
                  <a:srgbClr val="009900"/>
                </a:solidFill>
                <a:latin typeface="Arial Black" pitchFamily="34" charset="0"/>
              </a:rPr>
              <a:t>размером 20смХ20см</a:t>
            </a:r>
            <a:r>
              <a:rPr lang="ru-RU" u="sng" dirty="0" smtClean="0">
                <a:latin typeface="Arial Black" pitchFamily="34" charset="0"/>
              </a:rPr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6196" t="14011" r="9053" b="45681"/>
          <a:stretch>
            <a:fillRect/>
          </a:stretch>
        </p:blipFill>
        <p:spPr bwMode="auto">
          <a:xfrm>
            <a:off x="4071934" y="3929066"/>
            <a:ext cx="46434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26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899316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Какое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наименьшее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количество дуг нужно заказать,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чтобы расстояние между соседними дугами было не более 60см?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>
            <a:stCxn id="5" idx="2"/>
            <a:endCxn id="6" idx="7"/>
          </p:cNvCxnSpPr>
          <p:nvPr/>
        </p:nvCxnSpPr>
        <p:spPr>
          <a:xfrm rot="10800000" flipH="1">
            <a:off x="428596" y="1168791"/>
            <a:ext cx="4664550" cy="6230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428596" y="1142984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4929190" y="1142984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2321703" y="-607246"/>
            <a:ext cx="928694" cy="45720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2500298" y="1785926"/>
            <a:ext cx="78581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4м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285720" y="2285992"/>
            <a:ext cx="8215370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4м=400см,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х-количество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отрезков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400:х     60; 400:60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  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  х=7, тогда дуг-8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 rot="16200000" flipH="1">
            <a:off x="4460081" y="540523"/>
            <a:ext cx="428628" cy="776295"/>
          </a:xfrm>
          <a:prstGeom prst="leftBrace">
            <a:avLst>
              <a:gd name="adj1" fmla="val 8333"/>
              <a:gd name="adj2" fmla="val 461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285852" y="2928934"/>
          <a:ext cx="3000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6" name="Формула" r:id="rId3" imgW="126720" imgH="152280" progId="Equation.3">
                  <p:embed/>
                </p:oleObj>
              </mc:Choice>
              <mc:Fallback>
                <p:oleObj name="Формула" r:id="rId3" imgW="126720" imgH="152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2928934"/>
                        <a:ext cx="300038" cy="360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3286116" y="2928934"/>
          <a:ext cx="3000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7" name="Формула" r:id="rId5" imgW="126720" imgH="152280" progId="Equation.3">
                  <p:embed/>
                </p:oleObj>
              </mc:Choice>
              <mc:Fallback>
                <p:oleObj name="Формула" r:id="rId5" imgW="126720" imgH="152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2928934"/>
                        <a:ext cx="300038" cy="360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4286248" y="2714620"/>
          <a:ext cx="6000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8" name="Формула" r:id="rId6" imgW="253800" imgH="393480" progId="Equation.3">
                  <p:embed/>
                </p:oleObj>
              </mc:Choice>
              <mc:Fallback>
                <p:oleObj name="Формула" r:id="rId6" imgW="2538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2714620"/>
                        <a:ext cx="600075" cy="930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4929190" y="2928934"/>
          <a:ext cx="300038" cy="36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9" name="Формула" r:id="rId8" imgW="126720" imgH="152280" progId="Equation.3">
                  <p:embed/>
                </p:oleObj>
              </mc:Choice>
              <mc:Fallback>
                <p:oleObj name="Формула" r:id="rId8" imgW="126720" imgH="152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2928934"/>
                        <a:ext cx="300038" cy="36194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одержимое 3"/>
          <p:cNvSpPr txBox="1">
            <a:spLocks/>
          </p:cNvSpPr>
          <p:nvPr/>
        </p:nvSpPr>
        <p:spPr>
          <a:xfrm>
            <a:off x="6072198" y="3357562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3786190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solidFill>
                  <a:srgbClr val="0099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Сколько упаковок плитки </a:t>
            </a: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нужно </a:t>
            </a:r>
            <a:r>
              <a:rPr lang="ru-RU" sz="2000" dirty="0" smtClean="0">
                <a:solidFill>
                  <a:srgbClr val="0099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купить</a:t>
            </a: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для дорожек между грядками, если она продается </a:t>
            </a:r>
            <a:r>
              <a:rPr lang="ru-RU" sz="2000" dirty="0" smtClean="0">
                <a:solidFill>
                  <a:srgbClr val="0099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упаковках по 6 штук</a:t>
            </a: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2000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14546" y="571480"/>
            <a:ext cx="135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4786322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14546" y="4365010"/>
            <a:ext cx="664373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Грядок-3, дорожек-2,    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40∙400 =16000см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площадь дорожки,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20∙20 =400см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площадь плитки, 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16000:400 = 40 шт. плиток, 40 : 6 =       , значит упаковок -7 для одной дорожки, 7∙2=14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5214950"/>
            <a:ext cx="1785950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57158" y="5500702"/>
            <a:ext cx="1785950" cy="15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57158" y="5857892"/>
            <a:ext cx="1785950" cy="15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7072330" y="5500702"/>
          <a:ext cx="369669" cy="57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0" name="Формула" r:id="rId10" imgW="253800" imgH="393480" progId="Equation.3">
                  <p:embed/>
                </p:oleObj>
              </mc:Choice>
              <mc:Fallback>
                <p:oleObj name="Формула" r:id="rId10" imgW="2538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5500702"/>
                        <a:ext cx="369669" cy="57308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Содержимое 3"/>
          <p:cNvSpPr txBox="1">
            <a:spLocks/>
          </p:cNvSpPr>
          <p:nvPr/>
        </p:nvSpPr>
        <p:spPr>
          <a:xfrm>
            <a:off x="6572232" y="6286496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1714480" y="1142984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2357422" y="1142984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4286248" y="1142984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3000364" y="1142984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3643306" y="1142984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3" name="Oval 15"/>
          <p:cNvSpPr>
            <a:spLocks noChangeArrowheads="1"/>
          </p:cNvSpPr>
          <p:nvPr/>
        </p:nvSpPr>
        <p:spPr bwMode="auto">
          <a:xfrm>
            <a:off x="1071538" y="1142984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27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 animBg="1"/>
      <p:bldP spid="16" grpId="0"/>
      <p:bldP spid="17" grpId="0"/>
      <p:bldP spid="19" grpId="0"/>
      <p:bldP spid="20" grpId="0"/>
      <p:bldP spid="21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0"/>
            <a:ext cx="88921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Найдите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ширину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теплицы.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дайте в метрах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точностью до десятых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 l="16196" t="14011" r="9053" b="45681"/>
          <a:stretch>
            <a:fillRect/>
          </a:stretch>
        </p:blipFill>
        <p:spPr bwMode="auto">
          <a:xfrm>
            <a:off x="5500694" y="4429132"/>
            <a:ext cx="3214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642918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14282" y="1000108"/>
            <a:ext cx="8929718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Надо найти диаметр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полуокружности -</a:t>
            </a:r>
            <a:r>
              <a:rPr lang="en-US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радиус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АО,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где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≈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3,14, </a:t>
            </a:r>
            <a:r>
              <a:rPr lang="ru-RU" sz="2400" b="1" u="sng" dirty="0" smtClean="0">
                <a:solidFill>
                  <a:srgbClr val="009900"/>
                </a:solidFill>
                <a:latin typeface="Arial Black" pitchFamily="34" charset="0"/>
              </a:rPr>
              <a:t>дуги теплицы - в форме полуокружностей</a:t>
            </a:r>
            <a:r>
              <a:rPr lang="ru-RU" sz="2400" u="sng" dirty="0" smtClean="0"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ru-RU" sz="2400" b="1" u="sng" dirty="0" smtClean="0">
                <a:solidFill>
                  <a:srgbClr val="009900"/>
                </a:solidFill>
                <a:latin typeface="Arial Black" pitchFamily="34" charset="0"/>
              </a:rPr>
              <a:t>длиной 5м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длина окружности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С=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=5∙2=10м,    </a:t>
            </a:r>
            <a:r>
              <a:rPr lang="en-US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10: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≈ 3,18 ≈ 3,2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5000628" y="2285992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3,2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643570" y="6143644"/>
            <a:ext cx="1928826" cy="71438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5720" y="2714620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Найдите </a:t>
            </a:r>
            <a:r>
              <a:rPr lang="ru-RU" sz="2400" dirty="0" smtClean="0">
                <a:solidFill>
                  <a:srgbClr val="0099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ширину</a:t>
            </a:r>
            <a:r>
              <a:rPr lang="ru-RU" sz="24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99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центральной грядки</a:t>
            </a:r>
            <a:r>
              <a:rPr lang="ru-RU" sz="24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если она  </a:t>
            </a:r>
            <a:r>
              <a:rPr lang="ru-RU" sz="2400" dirty="0" smtClean="0">
                <a:solidFill>
                  <a:srgbClr val="0099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два раза больше ширины узкой грядки</a:t>
            </a:r>
            <a:r>
              <a:rPr lang="ru-RU" sz="24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99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4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дайте </a:t>
            </a:r>
            <a:r>
              <a:rPr lang="ru-RU" sz="2400" u="sng" dirty="0" smtClean="0">
                <a:solidFill>
                  <a:srgbClr val="0099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см </a:t>
            </a:r>
            <a:r>
              <a:rPr lang="ru-RU" sz="2400" b="1" dirty="0" smtClean="0">
                <a:solidFill>
                  <a:srgbClr val="0099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 точностью до десятков</a:t>
            </a:r>
            <a:r>
              <a:rPr lang="ru-RU" sz="24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-35751" y="4822041"/>
            <a:ext cx="2286016" cy="135732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357952" y="5499908"/>
            <a:ext cx="2286016" cy="1588"/>
          </a:xfrm>
          <a:prstGeom prst="line">
            <a:avLst/>
          </a:prstGeom>
          <a:ln w="177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5720" y="3857628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3857628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Ширина центральной грядки СВ =2у, КН=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МА=у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МН =3,2м </a:t>
            </a:r>
          </a:p>
        </p:txBody>
      </p:sp>
      <p:graphicFrame>
        <p:nvGraphicFramePr>
          <p:cNvPr id="70658" name="Object 5"/>
          <p:cNvGraphicFramePr>
            <a:graphicFrameLocks noChangeAspect="1"/>
          </p:cNvGraphicFramePr>
          <p:nvPr/>
        </p:nvGraphicFramePr>
        <p:xfrm>
          <a:off x="214282" y="6286520"/>
          <a:ext cx="248228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Формула" r:id="rId4" imgW="164880" imgH="164880" progId="Equation.3">
                  <p:embed/>
                </p:oleObj>
              </mc:Choice>
              <mc:Fallback>
                <p:oleObj name="Формула" r:id="rId4" imgW="164880" imgH="164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6286520"/>
                        <a:ext cx="248228" cy="2492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5"/>
          <p:cNvGraphicFramePr>
            <a:graphicFrameLocks noChangeAspect="1"/>
          </p:cNvGraphicFramePr>
          <p:nvPr/>
        </p:nvGraphicFramePr>
        <p:xfrm>
          <a:off x="857224" y="4429132"/>
          <a:ext cx="3302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3" name="Формула" r:id="rId6" imgW="139680" imgH="164880" progId="Equation.3">
                  <p:embed/>
                </p:oleObj>
              </mc:Choice>
              <mc:Fallback>
                <p:oleObj name="Формула" r:id="rId6" imgW="1396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429132"/>
                        <a:ext cx="330200" cy="250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5"/>
          <p:cNvGraphicFramePr>
            <a:graphicFrameLocks noChangeAspect="1"/>
          </p:cNvGraphicFramePr>
          <p:nvPr/>
        </p:nvGraphicFramePr>
        <p:xfrm>
          <a:off x="1571604" y="6608762"/>
          <a:ext cx="19050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4" name="Формула" r:id="rId8" imgW="126720" imgH="164880" progId="Equation.3">
                  <p:embed/>
                </p:oleObj>
              </mc:Choice>
              <mc:Fallback>
                <p:oleObj name="Формула" r:id="rId8" imgW="12672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6608762"/>
                        <a:ext cx="190500" cy="249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1214414" y="4429132"/>
          <a:ext cx="2286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5" name="Формула" r:id="rId10" imgW="152280" imgH="177480" progId="Equation.3">
                  <p:embed/>
                </p:oleObj>
              </mc:Choice>
              <mc:Fallback>
                <p:oleObj name="Формула" r:id="rId10" imgW="15228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429132"/>
                        <a:ext cx="228600" cy="2682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5"/>
          <p:cNvGraphicFramePr>
            <a:graphicFrameLocks noChangeAspect="1"/>
          </p:cNvGraphicFramePr>
          <p:nvPr/>
        </p:nvGraphicFramePr>
        <p:xfrm>
          <a:off x="1857356" y="6286520"/>
          <a:ext cx="20955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6" name="Формула" r:id="rId12" imgW="139680" imgH="164880" progId="Equation.3">
                  <p:embed/>
                </p:oleObj>
              </mc:Choice>
              <mc:Fallback>
                <p:oleObj name="Формула" r:id="rId12" imgW="13968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6286520"/>
                        <a:ext cx="209550" cy="249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5"/>
          <p:cNvGraphicFramePr>
            <a:graphicFrameLocks noChangeAspect="1"/>
          </p:cNvGraphicFramePr>
          <p:nvPr/>
        </p:nvGraphicFramePr>
        <p:xfrm>
          <a:off x="428596" y="6357958"/>
          <a:ext cx="24765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7" name="Формула" r:id="rId14" imgW="164880" imgH="164880" progId="Equation.3">
                  <p:embed/>
                </p:oleObj>
              </mc:Choice>
              <mc:Fallback>
                <p:oleObj name="Формула" r:id="rId14" imgW="164880" imgH="164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6357958"/>
                        <a:ext cx="247650" cy="249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-356428" y="5499908"/>
            <a:ext cx="2286016" cy="1588"/>
          </a:xfrm>
          <a:prstGeom prst="line">
            <a:avLst/>
          </a:prstGeom>
          <a:ln w="177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одержимое 3"/>
          <p:cNvSpPr txBox="1">
            <a:spLocks/>
          </p:cNvSpPr>
          <p:nvPr/>
        </p:nvSpPr>
        <p:spPr>
          <a:xfrm>
            <a:off x="1928794" y="4572008"/>
            <a:ext cx="3571900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 =(3,2∙100 – 2∙40):2=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240:2=120см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3"/>
          <p:cNvSpPr txBox="1">
            <a:spLocks/>
          </p:cNvSpPr>
          <p:nvPr/>
        </p:nvSpPr>
        <p:spPr>
          <a:xfrm>
            <a:off x="2357422" y="5643578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28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2" grpId="0"/>
      <p:bldP spid="14" grpId="0"/>
      <p:bldP spid="27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Найдите высоту входа в теплицу.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Ответ дайте в см.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 l="16196" t="14011" r="9053" b="45681"/>
          <a:stretch>
            <a:fillRect/>
          </a:stretch>
        </p:blipFill>
        <p:spPr bwMode="auto">
          <a:xfrm>
            <a:off x="357158" y="1071546"/>
            <a:ext cx="3214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28728" y="2857496"/>
            <a:ext cx="500066" cy="1588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321571" y="2250273"/>
            <a:ext cx="121444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071538" y="2000240"/>
            <a:ext cx="1214446" cy="500066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357289" y="1785926"/>
          <a:ext cx="668277" cy="46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Формула" r:id="rId4" imgW="152280" imgH="164880" progId="Equation.3">
                  <p:embed/>
                </p:oleObj>
              </mc:Choice>
              <mc:Fallback>
                <p:oleObj name="Формула" r:id="rId4" imgW="15228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89" y="1785926"/>
                        <a:ext cx="668277" cy="46513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857620" y="928670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1428736"/>
            <a:ext cx="542328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т.к.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R=1,6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м=160см;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ОС=120:2 =60см</a:t>
            </a:r>
            <a:endParaRPr lang="ru-RU" sz="2800" dirty="0" smtClean="0"/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теореме Пифагора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8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28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√160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10√ 220 ≈148м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86314" y="2786058"/>
            <a:ext cx="14287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143768" y="2786058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одержимое 3"/>
          <p:cNvSpPr txBox="1">
            <a:spLocks/>
          </p:cNvSpPr>
          <p:nvPr/>
        </p:nvSpPr>
        <p:spPr>
          <a:xfrm>
            <a:off x="3500430" y="3214686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29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/>
      <p:bldP spid="12" grpId="0"/>
      <p:bldP spid="1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Что нужно знать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491174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latin typeface="Arial Black" pitchFamily="34" charset="0"/>
              </a:rPr>
              <a:t>Формулы геометрии:</a:t>
            </a:r>
          </a:p>
          <a:p>
            <a:pPr>
              <a:buNone/>
            </a:pPr>
            <a:r>
              <a:rPr lang="ru-RU" sz="2800" b="1" dirty="0" smtClean="0">
                <a:latin typeface="Arial Black" pitchFamily="34" charset="0"/>
              </a:rPr>
              <a:t>Периметр прямоугольника: Р=</a:t>
            </a:r>
            <a:r>
              <a:rPr lang="en-US" sz="2800" b="1" dirty="0" smtClean="0">
                <a:latin typeface="Arial Black" pitchFamily="34" charset="0"/>
              </a:rPr>
              <a:t>2</a:t>
            </a:r>
            <a:r>
              <a:rPr lang="ru-RU" sz="2800" b="1" dirty="0" smtClean="0">
                <a:latin typeface="Arial Black" pitchFamily="34" charset="0"/>
              </a:rPr>
              <a:t>(а +</a:t>
            </a:r>
            <a:r>
              <a:rPr lang="en-US" sz="2800" b="1" dirty="0" smtClean="0">
                <a:latin typeface="Arial Black" pitchFamily="34" charset="0"/>
              </a:rPr>
              <a:t>b)</a:t>
            </a:r>
          </a:p>
          <a:p>
            <a:pPr>
              <a:buNone/>
            </a:pPr>
            <a:r>
              <a:rPr lang="ru-RU" sz="2800" b="1" dirty="0" smtClean="0">
                <a:latin typeface="Arial Black" pitchFamily="34" charset="0"/>
              </a:rPr>
              <a:t>Периметр квадрата: Р =4а</a:t>
            </a:r>
          </a:p>
          <a:p>
            <a:pPr>
              <a:buNone/>
            </a:pPr>
            <a:r>
              <a:rPr lang="ru-RU" sz="2800" b="1" dirty="0" smtClean="0">
                <a:latin typeface="Arial Black" pitchFamily="34" charset="0"/>
              </a:rPr>
              <a:t>Длину окружности: С= 2П</a:t>
            </a:r>
            <a:r>
              <a:rPr lang="en-US" sz="2800" b="1" dirty="0" smtClean="0">
                <a:latin typeface="Arial Black" pitchFamily="34" charset="0"/>
              </a:rPr>
              <a:t>R</a:t>
            </a:r>
          </a:p>
          <a:p>
            <a:pPr>
              <a:buNone/>
            </a:pPr>
            <a:r>
              <a:rPr lang="ru-RU" sz="2800" b="1" dirty="0" smtClean="0">
                <a:latin typeface="Arial Black" pitchFamily="34" charset="0"/>
              </a:rPr>
              <a:t>Объем параллелепипеда</a:t>
            </a:r>
            <a:r>
              <a:rPr lang="en-US" sz="2800" b="1" dirty="0" smtClean="0">
                <a:latin typeface="Arial Black" pitchFamily="34" charset="0"/>
              </a:rPr>
              <a:t>:</a:t>
            </a:r>
            <a:r>
              <a:rPr lang="ru-RU" sz="2800" b="1" dirty="0" smtClean="0">
                <a:latin typeface="Arial Black" pitchFamily="34" charset="0"/>
              </a:rPr>
              <a:t> </a:t>
            </a:r>
            <a:r>
              <a:rPr lang="en-US" sz="2800" b="1" dirty="0" smtClean="0">
                <a:latin typeface="Arial Black" pitchFamily="34" charset="0"/>
              </a:rPr>
              <a:t>V= </a:t>
            </a:r>
            <a:r>
              <a:rPr lang="en-US" sz="2800" b="1" dirty="0" err="1" smtClean="0">
                <a:latin typeface="Arial Black" pitchFamily="34" charset="0"/>
              </a:rPr>
              <a:t>abc</a:t>
            </a:r>
            <a:endParaRPr lang="ru-RU" sz="28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800" b="1" i="1" dirty="0" smtClean="0">
                <a:latin typeface="Arial Black" pitchFamily="34" charset="0"/>
              </a:rPr>
              <a:t>Площади фигур: </a:t>
            </a:r>
          </a:p>
          <a:p>
            <a:pPr>
              <a:buNone/>
            </a:pPr>
            <a:r>
              <a:rPr lang="ru-RU" sz="2800" b="1" i="1" dirty="0" smtClean="0">
                <a:latin typeface="Arial Black" pitchFamily="34" charset="0"/>
              </a:rPr>
              <a:t>Площадь прямоугольника: </a:t>
            </a:r>
            <a:r>
              <a:rPr lang="en-US" sz="2800" b="1" i="1" dirty="0" smtClean="0">
                <a:latin typeface="Arial Black" pitchFamily="34" charset="0"/>
              </a:rPr>
              <a:t>S = </a:t>
            </a:r>
            <a:r>
              <a:rPr lang="en-US" sz="2800" b="1" i="1" dirty="0" err="1" smtClean="0">
                <a:latin typeface="Arial Black" pitchFamily="34" charset="0"/>
              </a:rPr>
              <a:t>ab</a:t>
            </a:r>
            <a:endParaRPr lang="en-US" sz="2800" b="1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800" b="1" i="1" dirty="0" smtClean="0">
                <a:latin typeface="Arial Black" pitchFamily="34" charset="0"/>
              </a:rPr>
              <a:t>Площадь квадрата: </a:t>
            </a:r>
            <a:r>
              <a:rPr lang="en-US" sz="2800" b="1" i="1" dirty="0" smtClean="0">
                <a:latin typeface="Arial Black" pitchFamily="34" charset="0"/>
              </a:rPr>
              <a:t>S</a:t>
            </a:r>
            <a:r>
              <a:rPr lang="ru-RU" sz="2800" b="1" i="1" dirty="0" smtClean="0">
                <a:latin typeface="Arial Black" pitchFamily="34" charset="0"/>
              </a:rPr>
              <a:t> =</a:t>
            </a:r>
            <a:r>
              <a:rPr lang="en-US" sz="2800" b="1" i="1" dirty="0" smtClean="0">
                <a:latin typeface="Arial Black" pitchFamily="34" charset="0"/>
              </a:rPr>
              <a:t> </a:t>
            </a:r>
            <a:r>
              <a:rPr lang="ru-RU" sz="2800" b="1" i="1" dirty="0" smtClean="0">
                <a:latin typeface="Arial Black" pitchFamily="34" charset="0"/>
              </a:rPr>
              <a:t>а</a:t>
            </a:r>
            <a:r>
              <a:rPr lang="en-US" sz="2800" b="1" i="1" baseline="30000" dirty="0" smtClean="0">
                <a:latin typeface="Arial Black" pitchFamily="34" charset="0"/>
              </a:rPr>
              <a:t>2</a:t>
            </a:r>
            <a:endParaRPr lang="ru-RU" sz="2800" b="1" i="1" baseline="300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800" b="1" i="1" dirty="0" smtClean="0">
                <a:latin typeface="Arial Black" pitchFamily="34" charset="0"/>
              </a:rPr>
              <a:t>Площадь круга: </a:t>
            </a:r>
            <a:r>
              <a:rPr lang="en-US" sz="2800" b="1" i="1" dirty="0" smtClean="0">
                <a:latin typeface="Arial Black" pitchFamily="34" charset="0"/>
              </a:rPr>
              <a:t>S </a:t>
            </a:r>
            <a:r>
              <a:rPr lang="ru-RU" sz="2800" b="1" i="1" dirty="0" smtClean="0">
                <a:latin typeface="Arial Black" pitchFamily="34" charset="0"/>
              </a:rPr>
              <a:t>= П</a:t>
            </a:r>
            <a:r>
              <a:rPr lang="en-US" sz="2800" b="1" i="1" dirty="0" smtClean="0">
                <a:latin typeface="Arial Black" pitchFamily="34" charset="0"/>
              </a:rPr>
              <a:t>R</a:t>
            </a:r>
            <a:r>
              <a:rPr lang="en-US" sz="2800" b="1" i="1" baseline="30000" dirty="0" smtClean="0">
                <a:latin typeface="Arial Black" pitchFamily="34" charset="0"/>
              </a:rPr>
              <a:t>2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теорему Пифагора</a:t>
            </a:r>
            <a:r>
              <a:rPr lang="en-US" sz="2800" dirty="0" smtClean="0">
                <a:latin typeface="Arial Black" pitchFamily="34" charset="0"/>
              </a:rPr>
              <a:t>: c</a:t>
            </a:r>
            <a:r>
              <a:rPr lang="en-US" sz="2800" baseline="30000" dirty="0" smtClean="0">
                <a:latin typeface="Arial Black" pitchFamily="34" charset="0"/>
              </a:rPr>
              <a:t>2</a:t>
            </a:r>
            <a:r>
              <a:rPr lang="en-US" sz="2800" dirty="0" smtClean="0">
                <a:latin typeface="Arial Black" pitchFamily="34" charset="0"/>
              </a:rPr>
              <a:t>= a</a:t>
            </a:r>
            <a:r>
              <a:rPr lang="en-US" sz="2800" baseline="30000" dirty="0" smtClean="0">
                <a:latin typeface="Arial Black" pitchFamily="34" charset="0"/>
              </a:rPr>
              <a:t>2</a:t>
            </a:r>
            <a:r>
              <a:rPr lang="en-US" sz="2800" dirty="0" smtClean="0">
                <a:latin typeface="Arial Black" pitchFamily="34" charset="0"/>
              </a:rPr>
              <a:t> + b</a:t>
            </a:r>
            <a:r>
              <a:rPr lang="en-US" sz="2800" baseline="30000" dirty="0" smtClean="0">
                <a:latin typeface="Arial Black" pitchFamily="34" charset="0"/>
              </a:rPr>
              <a:t>2</a:t>
            </a:r>
            <a:endParaRPr lang="ru-RU" sz="2800" baseline="300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Arial Black" pitchFamily="34" charset="0"/>
              </a:rPr>
              <a:t>Формулы синуса, косинуса, тангенса острого угла в прямоугольном треугольнике</a:t>
            </a:r>
          </a:p>
          <a:p>
            <a:pPr>
              <a:buNone/>
            </a:pPr>
            <a:endParaRPr lang="en-US" sz="2800" b="1" baseline="30000" dirty="0" smtClean="0"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3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428868"/>
            <a:ext cx="71064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про шины</a:t>
            </a:r>
            <a:endParaRPr lang="ru-RU" sz="5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30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маркировки автомобильных шин применяется единая система обозначений (см. рис. 1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). Первое число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означает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ширину 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шины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(ширину протектора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в миллиметрах (см. рис.2).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Второе число —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высота боковины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процентах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ширине шины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285860"/>
            <a:ext cx="2286016" cy="32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502688"/>
            <a:ext cx="8572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Последующая буква означает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конструкцию шины.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буква  R значит, </a:t>
            </a:r>
          </a:p>
          <a:p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что шина радиальная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 есть нити каркаса в боковине шины расположены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Вдоль  радиусов колеса. На всех легковых автомобилях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применяются шины радиальной конструкции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обозначением типа конструкции шины идёт  число,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указывающее диаметр диска колеса в дюймах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 одном дюйме 25,4 мм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 По сути, это диаметр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внутреннего отверстия в шине. Таким образом,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общий диаметр колеса D легко найти, зная диаметр диска и  высоту боковины.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Последний символ в маркировке — индекс скорости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Возможны дополнительные маркировки, означающие допустимую нагрузку на шину, сезонность использования и тип дорожного покрытия, где рекомендуется использовать шину.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Завод производит автомобили и устанавливает на них шины с маркировкой: </a:t>
            </a:r>
            <a:r>
              <a:rPr lang="ru-RU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225/60 R18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Завод допускает установку шин с другими маркировками. В таблице показаны разрешённые размеры шин.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>
            <a:grayscl/>
          </a:blip>
          <a:srcRect l="43426" t="988" b="82016"/>
          <a:stretch>
            <a:fillRect/>
          </a:stretch>
        </p:blipFill>
        <p:spPr bwMode="auto">
          <a:xfrm>
            <a:off x="3500430" y="1357298"/>
            <a:ext cx="3114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31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16" cy="32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4071942"/>
          <a:ext cx="8358244" cy="243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2902"/>
                <a:gridCol w="1376122"/>
                <a:gridCol w="2071702"/>
                <a:gridCol w="1428760"/>
                <a:gridCol w="1428758"/>
              </a:tblGrid>
              <a:tr h="83862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Диаметр диска</a:t>
                      </a:r>
                    </a:p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(дюймы)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Ширина 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шины(мм)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215/65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215/60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разр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разр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225/60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225/55, 225/60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225/50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разр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разр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235/55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235/50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235/45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28596" y="4071942"/>
            <a:ext cx="2071702" cy="1071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s://ds05.infourok.ru/uploads/ex/1199/00020d68-e5b4edce/img6.jpg"/>
          <p:cNvPicPr/>
          <p:nvPr/>
        </p:nvPicPr>
        <p:blipFill>
          <a:blip r:embed="rId3"/>
          <a:srcRect r="2484"/>
          <a:stretch>
            <a:fillRect/>
          </a:stretch>
        </p:blipFill>
        <p:spPr bwMode="auto">
          <a:xfrm>
            <a:off x="3071802" y="0"/>
            <a:ext cx="6072198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>
            <a:grayscl/>
          </a:blip>
          <a:srcRect l="43426" t="988" b="82016"/>
          <a:stretch>
            <a:fillRect/>
          </a:stretch>
        </p:blipFill>
        <p:spPr bwMode="auto">
          <a:xfrm>
            <a:off x="0" y="3214686"/>
            <a:ext cx="3114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Какой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наименьшей ширины шины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можно устанавливать на автомобиль, если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диаметр диска равен 19 дюймам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 Ответ дайте в миллиметрах.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142984"/>
          <a:ext cx="8358244" cy="243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2902"/>
                <a:gridCol w="1376122"/>
                <a:gridCol w="2071702"/>
                <a:gridCol w="1428760"/>
                <a:gridCol w="1428758"/>
              </a:tblGrid>
              <a:tr h="83862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Диаметр диска</a:t>
                      </a:r>
                    </a:p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(дюймы)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Ширина 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шины(мм)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215/65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215/60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разр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разр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225/60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225/55, 225/60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225/50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разр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разр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235/55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235/50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235/45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428596" y="1142984"/>
            <a:ext cx="2071702" cy="1071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5894397" y="2249479"/>
            <a:ext cx="15001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2143108" y="2857496"/>
            <a:ext cx="4429156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3"/>
          <p:cNvSpPr txBox="1">
            <a:spLocks/>
          </p:cNvSpPr>
          <p:nvPr/>
        </p:nvSpPr>
        <p:spPr>
          <a:xfrm>
            <a:off x="714348" y="3643314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929066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радиус колеса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маркировкой 215/60 R18 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меньше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чем радиус колеса с маркировкой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235/55 R18 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3"/>
          <p:cNvSpPr txBox="1">
            <a:spLocks/>
          </p:cNvSpPr>
          <p:nvPr/>
        </p:nvSpPr>
        <p:spPr>
          <a:xfrm>
            <a:off x="6572232" y="6000768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0,25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5000636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Решение.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-R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(d + 2H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- (d + 2H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= d + 2H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d -2H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2H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-2H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2(H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где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235∙55/100 = 129,25мм, Н/В∙100%=55%;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Н1 = 215∙ 60/100 = 129мм,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Н/В∙100%=60%;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тогда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-R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=129,25-129=0,25мм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4483"/>
            <a:ext cx="2133600" cy="363517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33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1"/>
      <p:bldP spid="12" grpId="0"/>
      <p:bldP spid="14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Найдите диаметр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колеса автомобиля, выходящего с завода.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дайте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 сантиметрах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2714612" y="2643182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72,72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14282" y="857232"/>
            <a:ext cx="3643338" cy="3000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Дано: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Маркировка: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225/60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R18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В=225;                          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Н/В∙100%=60%;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d=18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дюймов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857488" y="714356"/>
            <a:ext cx="4786346" cy="2286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D= d + 2H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 = 0,6В = 0,6∙225= 135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 = 18∙ 25,4 =457,2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мм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 = 457,2 + 2∙ 135 = 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457,2 + 270 = 727,2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мм =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72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07181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 сколько миллиметров уменьшится диаметр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D колеса, если заменить шины, установленные на заводе, шинами с маркировкой 235/45 R20?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143380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Решение.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Диаметр колеса автомобиля, выходящего с завода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D1= 727,2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Диаметр колеса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 шинами с маркировкой 235/45 R20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d + 2H= 20∙ 25,4 + 2∙ 0,45∙ 235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508 + 211,5 = 719,5мм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D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727,2 – 719,5 = 7,7 мм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6572232" y="5929330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7,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642918"/>
            <a:ext cx="152331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34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54256" cy="1791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На сколько процентов уменьшится пробег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автомобиля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одном обороте колеса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если заменить шины, установленные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заводе, шинами с маркировкой 235/45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R20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Округлите результат до десятых.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000240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Решение.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Диаметр колеса автомобиля, выходящего с завода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D1= 727,2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мм,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оборот =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727,2</a:t>
            </a:r>
            <a:r>
              <a:rPr lang="ru-RU" sz="2400" b="1" dirty="0" err="1" smtClean="0"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Диаметр колеса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 шинами с маркировкой 235/45 R20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719,5мм, радиус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оборот =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мм≈ 2259,23мм.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727,2</a:t>
            </a:r>
            <a:r>
              <a:rPr lang="ru-RU" sz="2400" b="1" dirty="0" err="1" smtClean="0"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100%, тогда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мм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х%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х%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∙ 100% 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727,2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≈ 98,9%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100% - 98,9% = 1,1%</a:t>
            </a: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6286512" y="6000768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35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4313" y="2428868"/>
            <a:ext cx="675537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про </a:t>
            </a:r>
          </a:p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форматы листов</a:t>
            </a:r>
            <a:endParaRPr lang="ru-RU" sz="5400" dirty="0"/>
          </a:p>
        </p:txBody>
      </p:sp>
      <p:pic>
        <p:nvPicPr>
          <p:cNvPr id="3" name="Рисунок 2" descr="https://ru-static.z-dn.net/files/dfc/c3afae256f427cb3ba20455db173c9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84" y="0"/>
            <a:ext cx="778671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36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-0.00092 L -0.9552 0.061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887736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Общепринятые форматы листов бумаги обозначают буквой A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цифрой: A0, A1, A2 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далее. Если лист формата A0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разрезать пополам,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получаются два листа формата A1.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лист A1 разрезать пополам, получаются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листа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A2 и так далее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отношение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длины листа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его ширине у всех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форматов, обозначенных буквой A, одно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то же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(то есть листы всех форматов подобны друг другу).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сделано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специально — чтобы можно было сохранить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пропорции текста на листе при изменении формата бумаги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(размер шрифта при этом тоже соответственно изменяется).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grayscl/>
          </a:blip>
          <a:srcRect l="50927" t="4085" b="69450"/>
          <a:stretch>
            <a:fillRect/>
          </a:stretch>
        </p:blipFill>
        <p:spPr bwMode="auto">
          <a:xfrm>
            <a:off x="1893075" y="3857628"/>
            <a:ext cx="53578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37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таблице 1 даны размеры листов бумаги четырёх форматов: от AЗ до A6.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785794"/>
          <a:ext cx="6072229" cy="252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3668"/>
                <a:gridCol w="2093872"/>
                <a:gridCol w="1814689"/>
              </a:tblGrid>
              <a:tr h="59868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Порядковые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Ширина(мм)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Длина(мм)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85720" y="3286124"/>
            <a:ext cx="84059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листов бумаги форматов АЗ, А4, А5 и А6 определите, </a:t>
            </a:r>
          </a:p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какими порядковыми номерами обозначены их размеры </a:t>
            </a:r>
          </a:p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таблице 1. Заполните таблицу ниже, в бланк ответов</a:t>
            </a:r>
          </a:p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перенесите последовательность четырёх цифр.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4786322"/>
          <a:ext cx="8358244" cy="1158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2902"/>
                <a:gridCol w="1376122"/>
                <a:gridCol w="2071702"/>
                <a:gridCol w="1428760"/>
                <a:gridCol w="1428758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Форматы бумаги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А4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А5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А6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Содержимое 3"/>
          <p:cNvSpPr txBox="1">
            <a:spLocks/>
          </p:cNvSpPr>
          <p:nvPr/>
        </p:nvSpPr>
        <p:spPr>
          <a:xfrm>
            <a:off x="6215074" y="6072206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3241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77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671766" y="0"/>
            <a:ext cx="78004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листов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бумаги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А5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получится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</a:p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разрезани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одного листа бумаги формата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000496" y="928670"/>
            <a:ext cx="5143504" cy="2571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.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А0=2А1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А1=2А2; А0 = 2А1=2×(2А2)=4А2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А2=2А3; А0 =4А2=4×(2А3)=8А3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А3=2А4; А0 =8А3=8×(2А4)=16А4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А4=2А5; А0 =16А4=16×(2А5)=32А5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А0=32А5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22300" y="3143248"/>
            <a:ext cx="9021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длину большей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стороны листа бумаги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А2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дайте в миллиметрах.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4214818"/>
          <a:ext cx="5357849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9119"/>
                <a:gridCol w="1847534"/>
                <a:gridCol w="1601196"/>
              </a:tblGrid>
              <a:tr h="55429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Порядковые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Ширина(мм)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Длина(мм)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1-А6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2-А4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3-А3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1800" b="1" dirty="0">
                        <a:solidFill>
                          <a:srgbClr val="00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800" b="1" dirty="0">
                        <a:solidFill>
                          <a:srgbClr val="00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4-А5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643570" y="3571876"/>
            <a:ext cx="3500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А3 имеет размеры: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297 × 420 мм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Тогда А2 имеет ширину 420 мм , длину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2× 297мм = 594мм</a:t>
            </a:r>
            <a:endParaRPr lang="ru-RU" sz="2400" dirty="0"/>
          </a:p>
        </p:txBody>
      </p:sp>
      <p:pic>
        <p:nvPicPr>
          <p:cNvPr id="12" name="Рисунок 11"/>
          <p:cNvPicPr/>
          <p:nvPr/>
        </p:nvPicPr>
        <p:blipFill>
          <a:blip r:embed="rId2">
            <a:grayscl/>
          </a:blip>
          <a:srcRect l="50927" t="4085" b="69450"/>
          <a:stretch>
            <a:fillRect/>
          </a:stretch>
        </p:blipFill>
        <p:spPr bwMode="auto">
          <a:xfrm>
            <a:off x="357158" y="1000108"/>
            <a:ext cx="350046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3"/>
          <p:cNvSpPr txBox="1">
            <a:spLocks/>
          </p:cNvSpPr>
          <p:nvPr/>
        </p:nvSpPr>
        <p:spPr>
          <a:xfrm>
            <a:off x="5929322" y="2786058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3"/>
          <p:cNvSpPr txBox="1">
            <a:spLocks/>
          </p:cNvSpPr>
          <p:nvPr/>
        </p:nvSpPr>
        <p:spPr>
          <a:xfrm>
            <a:off x="5786446" y="5929330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594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71472" y="1785926"/>
            <a:ext cx="107157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39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" grpId="0"/>
      <p:bldP spid="8" grpId="0"/>
      <p:bldP spid="73733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о дачном участке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4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1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 листа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бумаги формата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дайте</a:t>
            </a:r>
          </a:p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квадратных сантиметрах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1"/>
            <a:ext cx="8858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прямоугольника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А3 имеет размеры: 297 × 420 мм;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 = 29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 × 42см = 1247,4 см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5715008" y="2143116"/>
            <a:ext cx="292895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1247,4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2786058"/>
            <a:ext cx="86910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отношение длины большей стороны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листа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</a:p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меньшей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бумаги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А1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дайте с точностью до</a:t>
            </a:r>
          </a:p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десятых.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4000504"/>
            <a:ext cx="5072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А2 имеет размеры: 420 × 594мм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А1 имеет размеры: 594 × 2∙ 420мм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840: 594≈ 1,41..</a:t>
            </a:r>
            <a:endParaRPr lang="ru-RU" sz="2400" dirty="0"/>
          </a:p>
        </p:txBody>
      </p:sp>
      <p:pic>
        <p:nvPicPr>
          <p:cNvPr id="8" name="Рисунок 7"/>
          <p:cNvPicPr/>
          <p:nvPr/>
        </p:nvPicPr>
        <p:blipFill>
          <a:blip r:embed="rId2">
            <a:grayscl/>
          </a:blip>
          <a:srcRect l="50927" t="4085" b="69450"/>
          <a:stretch>
            <a:fillRect/>
          </a:stretch>
        </p:blipFill>
        <p:spPr bwMode="auto">
          <a:xfrm>
            <a:off x="428596" y="4000504"/>
            <a:ext cx="35004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5214942" y="5786454"/>
            <a:ext cx="292895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40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" grpId="0"/>
      <p:bldP spid="3" grpId="0"/>
      <p:bldP spid="5" grpId="0"/>
      <p:bldP spid="83970" grpId="0"/>
      <p:bldP spid="7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Учитель\Pictures\фон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1857364"/>
            <a:ext cx="72866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66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Успехов </a:t>
            </a:r>
            <a:endParaRPr lang="ru-RU" sz="4400" b="1" dirty="0" smtClean="0">
              <a:solidFill>
                <a:srgbClr val="FF0066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66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4400" b="1" dirty="0" smtClean="0">
                <a:solidFill>
                  <a:srgbClr val="FF0066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 экзамене!</a:t>
            </a:r>
            <a:endParaRPr lang="ru-RU" sz="44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301148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endParaRPr lang="ru-RU" sz="18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0"/>
            <a:ext cx="4429124" cy="38576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dirty="0" smtClean="0"/>
              <a:t>На плане изображен дачный участок по адресу: СНТ Рассвет, ул. Морская, 7 (сторона каждой клетки на плане равна 2 м). </a:t>
            </a:r>
            <a:r>
              <a:rPr lang="ru-RU" sz="2600" b="1" u="sng" dirty="0" smtClean="0">
                <a:solidFill>
                  <a:srgbClr val="009900"/>
                </a:solidFill>
              </a:rPr>
              <a:t>Участок имеет прямоугольную форму</a:t>
            </a:r>
            <a:r>
              <a:rPr lang="ru-RU" sz="2600" b="1" dirty="0" smtClean="0"/>
              <a:t>. Въезд и выезд осуществляется через единственные ворота. </a:t>
            </a:r>
          </a:p>
          <a:p>
            <a:pPr marL="0" indent="0">
              <a:buNone/>
            </a:pPr>
            <a:r>
              <a:rPr lang="ru-RU" sz="2600" b="1" u="sng" dirty="0" smtClean="0">
                <a:solidFill>
                  <a:srgbClr val="009900"/>
                </a:solidFill>
              </a:rPr>
              <a:t>Площадь, занятая жилым домом, равна 64 кв. м</a:t>
            </a:r>
            <a:r>
              <a:rPr lang="ru-RU" sz="2600" b="1" dirty="0" smtClean="0"/>
              <a:t>. Помимо жилого дома, </a:t>
            </a:r>
            <a:r>
              <a:rPr lang="ru-RU" sz="2600" b="1" dirty="0" smtClean="0">
                <a:solidFill>
                  <a:srgbClr val="009900"/>
                </a:solidFill>
              </a:rPr>
              <a:t>на участке есть баня</a:t>
            </a:r>
            <a:r>
              <a:rPr lang="ru-RU" sz="2600" b="1" dirty="0" smtClean="0"/>
              <a:t>, к которой ведет дорожка, выложенная специальным садовым покрытием. </a:t>
            </a:r>
            <a:r>
              <a:rPr lang="ru-RU" sz="2600" b="1" u="sng" dirty="0" smtClean="0">
                <a:solidFill>
                  <a:srgbClr val="009900"/>
                </a:solidFill>
              </a:rPr>
              <a:t>Между жилым домом и баней находится цветник с теплицей. Теплица отмечена на плане цифрой 3</a:t>
            </a:r>
            <a:r>
              <a:rPr lang="ru-RU" sz="2600" b="1" dirty="0" smtClean="0"/>
              <a:t>. </a:t>
            </a:r>
            <a:endParaRPr lang="ru-RU" sz="2600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377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282" y="3786190"/>
            <a:ext cx="87154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000" b="1" u="sng" dirty="0" smtClean="0">
                <a:solidFill>
                  <a:srgbClr val="009900"/>
                </a:solidFill>
              </a:rPr>
              <a:t>Напротив жилого дома находится бак с водой </a:t>
            </a:r>
            <a:r>
              <a:rPr lang="ru-RU" sz="2000" b="1" dirty="0" smtClean="0"/>
              <a:t>для полива растений, за ним плодово-ягодные кустарники. В глубине участка есть </a:t>
            </a:r>
            <a:r>
              <a:rPr lang="ru-RU" sz="2000" b="1" u="sng" dirty="0" smtClean="0">
                <a:solidFill>
                  <a:srgbClr val="009900"/>
                </a:solidFill>
              </a:rPr>
              <a:t>огород</a:t>
            </a:r>
            <a:r>
              <a:rPr lang="ru-RU" sz="2000" b="1" dirty="0" smtClean="0"/>
              <a:t> для выращивания овощей, </a:t>
            </a:r>
            <a:r>
              <a:rPr lang="ru-RU" sz="2000" b="1" u="sng" dirty="0" smtClean="0">
                <a:solidFill>
                  <a:srgbClr val="009900"/>
                </a:solidFill>
              </a:rPr>
              <a:t>отмеченный цифрой 6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Все </a:t>
            </a:r>
            <a:r>
              <a:rPr lang="ru-RU" sz="2000" b="1" u="sng" dirty="0" smtClean="0">
                <a:solidFill>
                  <a:srgbClr val="009900"/>
                </a:solidFill>
              </a:rPr>
              <a:t>дорожки </a:t>
            </a:r>
            <a:r>
              <a:rPr lang="ru-RU" sz="2000" b="1" dirty="0" smtClean="0"/>
              <a:t>внутри </a:t>
            </a:r>
            <a:r>
              <a:rPr lang="ru-RU" sz="2000" b="1" u="sng" dirty="0" smtClean="0">
                <a:solidFill>
                  <a:srgbClr val="009900"/>
                </a:solidFill>
              </a:rPr>
              <a:t>участка</a:t>
            </a:r>
            <a:r>
              <a:rPr lang="ru-RU" sz="2000" b="1" dirty="0" smtClean="0"/>
              <a:t> имеют </a:t>
            </a:r>
            <a:r>
              <a:rPr lang="ru-RU" sz="2000" b="1" u="sng" dirty="0" smtClean="0">
                <a:solidFill>
                  <a:srgbClr val="009900"/>
                </a:solidFill>
              </a:rPr>
              <a:t>ширину 1 м </a:t>
            </a:r>
            <a:r>
              <a:rPr lang="ru-RU" sz="2000" b="1" dirty="0" smtClean="0"/>
              <a:t>и застелены садовым покрытием, состоящим </a:t>
            </a:r>
            <a:r>
              <a:rPr lang="ru-RU" sz="2000" b="1" dirty="0" smtClean="0">
                <a:solidFill>
                  <a:srgbClr val="009900"/>
                </a:solidFill>
              </a:rPr>
              <a:t>из плит размером 1м </a:t>
            </a:r>
            <a:r>
              <a:rPr lang="ru-RU" sz="2000" b="1" dirty="0" err="1" smtClean="0">
                <a:solidFill>
                  <a:srgbClr val="009900"/>
                </a:solidFill>
              </a:rPr>
              <a:t>х</a:t>
            </a:r>
            <a:r>
              <a:rPr lang="ru-RU" sz="2000" b="1" dirty="0" smtClean="0">
                <a:solidFill>
                  <a:srgbClr val="009900"/>
                </a:solidFill>
              </a:rPr>
              <a:t> </a:t>
            </a:r>
            <a:r>
              <a:rPr lang="ru-RU" sz="2000" b="1" dirty="0" err="1" smtClean="0">
                <a:solidFill>
                  <a:srgbClr val="009900"/>
                </a:solidFill>
              </a:rPr>
              <a:t>1м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rgbClr val="009900"/>
                </a:solidFill>
              </a:rPr>
              <a:t>Площадка вокруг дома выложена плитами такого же размера</a:t>
            </a:r>
            <a:r>
              <a:rPr lang="ru-RU" sz="2000" b="1" dirty="0" smtClean="0"/>
              <a:t>, но другой фактуры и цвета.</a:t>
            </a:r>
          </a:p>
          <a:p>
            <a:r>
              <a:rPr lang="ru-RU" sz="2000" b="1" dirty="0" smtClean="0"/>
              <a:t> К дачному участку проведено электричество. Имеется магистральное газоснабжение.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5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14290"/>
            <a:ext cx="8501122" cy="178595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объектов, указанных в таблице, определите,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какими цифрами они обозначены на плане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Заполните таблицу,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 бланк ответов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перенесите последовательность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четырех цифр без пробелов, запятых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других дополнительных символов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3571876"/>
            <a:ext cx="2143140" cy="4286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 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214554"/>
          <a:ext cx="8501125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/>
                <a:gridCol w="1500198"/>
                <a:gridCol w="1857386"/>
                <a:gridCol w="1571636"/>
                <a:gridCol w="13573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Жилой дом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Цветник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Бак с водой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Баня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Содержимое 3"/>
          <p:cNvSpPr txBox="1">
            <a:spLocks/>
          </p:cNvSpPr>
          <p:nvPr/>
        </p:nvSpPr>
        <p:spPr>
          <a:xfrm>
            <a:off x="357158" y="4000504"/>
            <a:ext cx="8358246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Плиты для садовых дорожек продаются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 упаковке 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штук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Сколько упаковок плит понадобилось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чтобы выложить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все дорожки и площадку вокруг дома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214282" y="5143512"/>
            <a:ext cx="8929718" cy="1714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Решение:   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дорожка от дома до бани имеет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22 плитки , дорожка от дома кустарников – 8 плиток,  площадка вокруг дома –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14 ∙ 11 – 8∙ 8 = 154-64 = 90 . Итого: 30 + 90 =120 плиток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120:6 = 20 упаковок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6572264" y="6143644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ru-R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14290"/>
            <a:ext cx="8572560" cy="19288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Найдите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бани. Ответ дайте в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квадратных метрах.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b="1" dirty="0" smtClean="0">
                <a:solidFill>
                  <a:srgbClr val="0070C0"/>
                </a:solidFill>
              </a:rPr>
              <a:t>∙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–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квадрата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кл=2м, значит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6м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-25000" dirty="0" err="1" smtClean="0">
                <a:latin typeface="Times New Roman" pitchFamily="18" charset="0"/>
                <a:cs typeface="Times New Roman" pitchFamily="18" charset="0"/>
              </a:rPr>
              <a:t>бани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b="1" dirty="0" smtClean="0"/>
              <a:t> </a:t>
            </a:r>
            <a:r>
              <a:rPr lang="ru-RU" b="1" dirty="0" err="1" smtClean="0"/>
              <a:t>х</a:t>
            </a:r>
            <a:r>
              <a:rPr lang="ru-RU" b="1" dirty="0" smtClean="0"/>
              <a:t> 6 =36 м</a:t>
            </a:r>
            <a:r>
              <a:rPr lang="ru-RU" b="1" baseline="30000" dirty="0" smtClean="0"/>
              <a:t>2</a:t>
            </a:r>
            <a:endParaRPr lang="ru-RU" baseline="30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786058"/>
            <a:ext cx="8643998" cy="33575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суммарную площадь плитки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прямоугольной площадке вокруг дома.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дайте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 квадратных метрах.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b="1" dirty="0" smtClean="0">
                <a:solidFill>
                  <a:srgbClr val="0070C0"/>
                </a:solidFill>
              </a:rPr>
              <a:t>∙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–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прямоугольника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кл=2м ;1 кл=2плиткам по 1м, значит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14м, 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11м,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дом –квадрат, сторона = 4∙2м=8м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площадки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 14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11 - 8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8 = 90 м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75804" b="72341"/>
          <a:stretch>
            <a:fillRect/>
          </a:stretch>
        </p:blipFill>
        <p:spPr bwMode="auto">
          <a:xfrm>
            <a:off x="7000892" y="66922"/>
            <a:ext cx="1857388" cy="150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5500694" y="1643050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57446" r="62193" b="10639"/>
          <a:stretch>
            <a:fillRect/>
          </a:stretch>
        </p:blipFill>
        <p:spPr bwMode="auto">
          <a:xfrm>
            <a:off x="0" y="5000636"/>
            <a:ext cx="273840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5715008" y="5929330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90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ru-R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"/>
            <a:ext cx="8501122" cy="18573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Хозяин участка планирует установить в жилом доме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систему отопления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Он рассматривает два варианта: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электрическое и газовое отопление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Цены на оборудование  и стоимость его установки, данные о расходе газа, электроэнергии и их стоимости даны в таблице.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5143512"/>
            <a:ext cx="8329642" cy="1428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Обдумав оба варианта, хозяин решил установить газовое оборудование. </a:t>
            </a:r>
            <a:r>
              <a:rPr lang="ru-RU" sz="22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Через сколько часов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непрерывной работы отопления экономия от использования газа вместо электричества </a:t>
            </a:r>
            <a:r>
              <a:rPr lang="ru-RU" sz="22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компенсирует разницу в стоимости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установки газового и электрического оборудования?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1785926"/>
          <a:ext cx="8501125" cy="3261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0264"/>
                <a:gridCol w="1500198"/>
                <a:gridCol w="1571636"/>
                <a:gridCol w="1571636"/>
                <a:gridCol w="18573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Нагрева</a:t>
                      </a: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(котел)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Прочее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монтаж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расход газа/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потребл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мощность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газа/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Газовое отопление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 тыс.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16412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1,3 куб. м/ч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4,4 руб./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куб. 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Электр.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12000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4,7 кВт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4,2 руб./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(кВт ∙ ч)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865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8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3571876"/>
            <a:ext cx="8929718" cy="35004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стоимость оборудования и монтажа: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22000 +16412= 38412 руб. - газ ; 18000 + 12000 = 30000 руб.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отоп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Разница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между стоимостью установки: 38412 – 30000 = 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8412 руб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Расход 1 часа обогрева </a:t>
            </a:r>
            <a:r>
              <a:rPr lang="ru-RU" sz="2200" dirty="0" smtClean="0"/>
              <a:t>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1,3 куб. м/ч ∙ 4,4 руб./ куб. м =5,72 руб./ч –газ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4,7 руб./ куб. м ∙ 4,2 руб./(кВт ∙ ч) = 19,74 руб./ч  - электриче</a:t>
            </a:r>
            <a:r>
              <a:rPr lang="ru-RU" sz="2200" dirty="0" smtClean="0"/>
              <a:t>с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тво</a:t>
            </a:r>
          </a:p>
          <a:p>
            <a:pPr>
              <a:buNone/>
            </a:pPr>
            <a:r>
              <a:rPr lang="ru-RU" sz="2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Разница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между стоимостью потребления </a:t>
            </a:r>
            <a:r>
              <a:rPr lang="ru-RU" sz="22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за 1 час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 19,74 - 5,72 = 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14,02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руб./ч 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Через сколько часов экономия от использования газа компенсирует затраты: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8412 руб. : 14,02 руб./ч  = 600ч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85728"/>
          <a:ext cx="8501125" cy="3261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0264"/>
                <a:gridCol w="1500198"/>
                <a:gridCol w="1571636"/>
                <a:gridCol w="1571636"/>
                <a:gridCol w="18573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Нагрева</a:t>
                      </a: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(котел)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Прочее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монтаж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расход газа/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потребл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мощность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газа/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Газовое отопление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22тыс.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16412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1,3 куб. м/ч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4,4 руб./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куб. 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Электр.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12000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4,7 кВт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4,2 руб./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(кВт ∙ ч)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одержимое 3"/>
          <p:cNvSpPr txBox="1">
            <a:spLocks/>
          </p:cNvSpPr>
          <p:nvPr/>
        </p:nvSpPr>
        <p:spPr>
          <a:xfrm>
            <a:off x="6286512" y="6215082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600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3666</Words>
  <Application>Microsoft Office PowerPoint</Application>
  <PresentationFormat>Экран (4:3)</PresentationFormat>
  <Paragraphs>577</Paragraphs>
  <Slides>41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50" baseType="lpstr">
      <vt:lpstr>Arial</vt:lpstr>
      <vt:lpstr>Arial Black</vt:lpstr>
      <vt:lpstr>Calibri</vt:lpstr>
      <vt:lpstr>Century Schoolbook</vt:lpstr>
      <vt:lpstr>Monotype Corsiva</vt:lpstr>
      <vt:lpstr>Times New Roman</vt:lpstr>
      <vt:lpstr>Тема Office</vt:lpstr>
      <vt:lpstr>Уравнение</vt:lpstr>
      <vt:lpstr>Формула</vt:lpstr>
      <vt:lpstr>Приемы решения практико-ориентированных задач нового типа  ОГЭ</vt:lpstr>
      <vt:lpstr>Что нужно уметь </vt:lpstr>
      <vt:lpstr>Что нужно знать </vt:lpstr>
      <vt:lpstr>Задачи о дачном участке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о земледелии в горных районах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о мобильном интернете и тарифе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о теплице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плане изображен дачный участок по адресу: с. Авдеево, 3-й Поперечный пер., д. 13 (сторона каждой клетки на плане равна 2 м). Участок имеет прямоугольную форму. Выезд и въезд осуществляются через единственные ворота. При входе на участок справа от ворот находится баня, а слева гараж, отмеченный на плане цифрой 7. Площадь, занятая гаражом, равна 32 кв. м. Жилой дом находится в глубине территории. Помимо гаража, жилого дома и бани, на участке имеется сарай (подсобное помещение), расположенный рядом с гаражом, и теплица, построенная на территории огорода (огород отмечен цифрой 2). Перед жилым домом имеются яблоневые посадки. Все дорожки внутри участка имеют ширину 1 м и вымощены тротуарной плиткой размером 1м×1м . Между баней и гаражом имеется площадка площадью 64 кв. м, вымощенная такой же плиткой. К домохозяйству подведено электричество. Имеется магистральное газоснабжение. </dc:title>
  <dc:creator>Учитель</dc:creator>
  <cp:lastModifiedBy>Ольга</cp:lastModifiedBy>
  <cp:revision>298</cp:revision>
  <dcterms:created xsi:type="dcterms:W3CDTF">2019-11-07T10:28:36Z</dcterms:created>
  <dcterms:modified xsi:type="dcterms:W3CDTF">2021-11-14T11:49:22Z</dcterms:modified>
</cp:coreProperties>
</file>